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1" r:id="rId3"/>
    <p:sldId id="265" r:id="rId4"/>
    <p:sldId id="263" r:id="rId5"/>
    <p:sldId id="264" r:id="rId6"/>
    <p:sldId id="266" r:id="rId7"/>
    <p:sldId id="267" r:id="rId8"/>
    <p:sldId id="279" r:id="rId9"/>
    <p:sldId id="268" r:id="rId10"/>
    <p:sldId id="269" r:id="rId11"/>
    <p:sldId id="277" r:id="rId12"/>
    <p:sldId id="275" r:id="rId13"/>
    <p:sldId id="276" r:id="rId14"/>
    <p:sldId id="278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28873-1E7B-44DD-8271-8D113446605D}" type="datetimeFigureOut">
              <a:rPr lang="nl-NL" smtClean="0"/>
              <a:t>19-5-2017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BDDB4-4B1B-4105-8D96-A3355365928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259BA-B3B8-4B7C-BEA1-B8F5A48917A4}" type="datetimeFigureOut">
              <a:rPr lang="nl-NL" smtClean="0"/>
              <a:t>19-5-2017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5494-0E67-4BA1-918F-EC453C8A105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7" name="Tijdelijke aanduiding voor dianummer 3"/>
          <p:cNvSpPr txBox="1">
            <a:spLocks noGrp="1"/>
          </p:cNvSpPr>
          <p:nvPr/>
        </p:nvSpPr>
        <p:spPr bwMode="auto">
          <a:xfrm>
            <a:off x="3885455" y="8684975"/>
            <a:ext cx="2970946" cy="45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43" tIns="46871" rIns="93743" bIns="46871" anchor="b"/>
          <a:lstStyle/>
          <a:p>
            <a:pPr algn="r" defTabSz="938014"/>
            <a:fld id="{AE64E3F1-81EC-4CA4-A264-4F42BC2C5B69}" type="slidenum">
              <a:rPr lang="nl-NL" sz="1200">
                <a:latin typeface="Calibri" pitchFamily="34" charset="0"/>
              </a:rPr>
              <a:pPr algn="r" defTabSz="938014"/>
              <a:t>3</a:t>
            </a:fld>
            <a:endParaRPr lang="nl-NL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2757778" y="2303148"/>
            <a:ext cx="4738686" cy="11580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2765680" y="3699872"/>
            <a:ext cx="4730784" cy="2624177"/>
          </a:xfrm>
          <a:prstGeom prst="rect">
            <a:avLst/>
          </a:prstGeom>
        </p:spPr>
        <p:txBody>
          <a:bodyPr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/>
          </p:nvPr>
        </p:nvSpPr>
        <p:spPr>
          <a:xfrm>
            <a:off x="401931" y="6645720"/>
            <a:ext cx="5144890" cy="193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/>
          </p:nvPr>
        </p:nvSpPr>
        <p:spPr>
          <a:xfrm>
            <a:off x="401931" y="6645720"/>
            <a:ext cx="5144890" cy="193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>
          <a:xfrm>
            <a:off x="401932" y="1678111"/>
            <a:ext cx="6417528" cy="4549435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95953" y="770243"/>
            <a:ext cx="6151642" cy="707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4A2F-A811-4146-B99D-BF767543FA0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tekst 8"/>
          <p:cNvSpPr>
            <a:spLocks noGrp="1"/>
          </p:cNvSpPr>
          <p:nvPr>
            <p:ph type="body" sz="quarter" idx="13"/>
          </p:nvPr>
        </p:nvSpPr>
        <p:spPr bwMode="auto">
          <a:xfrm>
            <a:off x="1907704" y="1340768"/>
            <a:ext cx="7056785" cy="2376264"/>
          </a:xfrm>
          <a:noFill/>
          <a:ln>
            <a:miter lim="800000"/>
            <a:headEnd/>
            <a:tailEnd/>
          </a:ln>
        </p:spPr>
        <p:txBody>
          <a:bodyPr vert="horz" wrap="square" lIns="37180" tIns="18590" rIns="37180" bIns="1859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r"/>
            <a:r>
              <a:rPr lang="nl-NL" sz="2600" b="0" dirty="0" smtClean="0"/>
              <a:t>RISICO BEHEER EN TECHNIEK </a:t>
            </a:r>
            <a:r>
              <a:rPr lang="nl-NL" sz="3200" b="0" dirty="0" smtClean="0"/>
              <a:t/>
            </a:r>
            <a:br>
              <a:rPr lang="nl-NL" sz="3200" b="0" dirty="0" smtClean="0"/>
            </a:br>
            <a:r>
              <a:rPr lang="nl-NL" sz="2600" b="0" dirty="0" smtClean="0"/>
              <a:t>WERKSYMPOSIUM JUNI 2017</a:t>
            </a:r>
            <a:r>
              <a:rPr lang="nl-NL" sz="3200" b="0" dirty="0" smtClean="0"/>
              <a:t>  </a:t>
            </a:r>
          </a:p>
          <a:p>
            <a:pPr algn="r"/>
            <a:endParaRPr lang="nl-NL" dirty="0" smtClean="0"/>
          </a:p>
          <a:p>
            <a:pPr algn="r"/>
            <a:r>
              <a:rPr lang="nl-NL" dirty="0" smtClean="0"/>
              <a:t>NIET-RA</a:t>
            </a:r>
            <a:r>
              <a:rPr lang="nl-NL" dirty="0" smtClean="0"/>
              <a:t>TIONELE BESLISSINGEN in de TECHNIEK</a:t>
            </a:r>
          </a:p>
          <a:p>
            <a:pPr algn="r"/>
            <a:r>
              <a:rPr lang="nl-NL" sz="2600" dirty="0" smtClean="0"/>
              <a:t> </a:t>
            </a:r>
          </a:p>
        </p:txBody>
      </p:sp>
      <p:sp>
        <p:nvSpPr>
          <p:cNvPr id="21506" name="Titel 7"/>
          <p:cNvSpPr>
            <a:spLocks noGrp="1"/>
          </p:cNvSpPr>
          <p:nvPr>
            <p:ph type="title"/>
          </p:nvPr>
        </p:nvSpPr>
        <p:spPr bwMode="auto">
          <a:xfrm>
            <a:off x="4427984" y="4365104"/>
            <a:ext cx="4074564" cy="1944216"/>
          </a:xfrm>
          <a:noFill/>
          <a:ln>
            <a:miter lim="800000"/>
            <a:headEnd/>
            <a:tailEnd/>
          </a:ln>
        </p:spPr>
        <p:txBody>
          <a:bodyPr vert="horz" wrap="square" lIns="37180" tIns="18590" rIns="37180" bIns="1859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400" dirty="0" smtClean="0"/>
              <a:t>KIVI-RBT </a:t>
            </a:r>
            <a:br>
              <a:rPr lang="nl-NL" sz="2400" dirty="0" smtClean="0"/>
            </a:br>
            <a:r>
              <a:rPr lang="nl-NL" sz="2400" dirty="0" smtClean="0"/>
              <a:t>PROGRAMMA COMMISSIE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b="1" dirty="0" smtClean="0"/>
              <a:t>Mr. Ing. John van der Puil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Introductie en opening </a:t>
            </a:r>
            <a:endParaRPr lang="nl-NL" sz="2400" dirty="0" smtClean="0"/>
          </a:p>
        </p:txBody>
      </p:sp>
      <p:sp>
        <p:nvSpPr>
          <p:cNvPr id="21507" name="Tijdelijke aanduiding voor tekst 9"/>
          <p:cNvSpPr>
            <a:spLocks noGrp="1"/>
          </p:cNvSpPr>
          <p:nvPr>
            <p:ph type="body" sz="quarter" idx="16"/>
          </p:nvPr>
        </p:nvSpPr>
        <p:spPr bwMode="auto">
          <a:xfrm>
            <a:off x="401961" y="6645698"/>
            <a:ext cx="5144854" cy="193002"/>
          </a:xfrm>
          <a:noFill/>
          <a:ln>
            <a:miter lim="800000"/>
            <a:headEnd/>
            <a:tailEnd/>
          </a:ln>
        </p:spPr>
        <p:txBody>
          <a:bodyPr vert="horz" wrap="square" lIns="37180" tIns="18590" rIns="37180" bIns="1859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/>
              <a:t>26 april 2017				 FRED VAN IDDEKINGE</a:t>
            </a:r>
          </a:p>
          <a:p>
            <a:endParaRPr lang="nl-NL" alt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b="1" dirty="0" smtClean="0"/>
              <a:t>Wat leerden we  april 2017?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Moment tekenen contract is niet bepalend</a:t>
            </a:r>
          </a:p>
          <a:p>
            <a:r>
              <a:rPr lang="nl-NL" dirty="0" smtClean="0"/>
              <a:t>Er komen tijdens project verscheidene herkansingen om niet-geïdentificeerde onzekerheden op te merken</a:t>
            </a:r>
          </a:p>
          <a:p>
            <a:r>
              <a:rPr lang="nl-NL" dirty="0" smtClean="0"/>
              <a:t>Gebrek aan communicatie tussen partners leidt tot rampen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Er wordt op irrationele grond besloten</a:t>
            </a:r>
          </a:p>
          <a:p>
            <a:r>
              <a:rPr lang="nl-NL" dirty="0" smtClean="0"/>
              <a:t>Uitvoerder </a:t>
            </a:r>
            <a:r>
              <a:rPr lang="nl-NL" b="1" dirty="0" smtClean="0"/>
              <a:t>en </a:t>
            </a:r>
            <a:r>
              <a:rPr lang="nl-NL" dirty="0" smtClean="0"/>
              <a:t>Opdrachtgever aansprakelijk 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10</a:t>
            </a:fld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brug bij Alphen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 descr="Image result for hijsongeval alphen aan de rij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4000" b="1" dirty="0" smtClean="0"/>
              <a:t>Wat leerden we april 2017?(2)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Onvoldoende doorontwikkeling leidt tot ongelukken, schadevergoedingen en reputatieschade – </a:t>
            </a:r>
          </a:p>
          <a:p>
            <a:pPr>
              <a:buNone/>
            </a:pPr>
            <a:r>
              <a:rPr lang="nl-NL" dirty="0" err="1"/>
              <a:t>U</a:t>
            </a:r>
            <a:r>
              <a:rPr lang="nl-NL" dirty="0" err="1" smtClean="0"/>
              <a:t>nsafe</a:t>
            </a:r>
            <a:r>
              <a:rPr lang="nl-NL" dirty="0" smtClean="0"/>
              <a:t> at </a:t>
            </a:r>
            <a:r>
              <a:rPr lang="nl-NL" dirty="0" err="1" smtClean="0"/>
              <a:t>any</a:t>
            </a:r>
            <a:r>
              <a:rPr lang="nl-NL" dirty="0" smtClean="0"/>
              <a:t> speed</a:t>
            </a:r>
          </a:p>
          <a:p>
            <a:r>
              <a:rPr lang="nl-NL" dirty="0" smtClean="0"/>
              <a:t>Te veel nieuwe ontwikkelingen in een en het zelfde object wordt gestraft – </a:t>
            </a:r>
          </a:p>
          <a:p>
            <a:pPr>
              <a:buNone/>
            </a:pPr>
            <a:r>
              <a:rPr lang="nl-NL" dirty="0" err="1" smtClean="0"/>
              <a:t>Havilland</a:t>
            </a:r>
            <a:r>
              <a:rPr lang="nl-NL" dirty="0" smtClean="0"/>
              <a:t> </a:t>
            </a:r>
            <a:r>
              <a:rPr lang="nl-NL" dirty="0" err="1" smtClean="0"/>
              <a:t>Comet</a:t>
            </a:r>
            <a:r>
              <a:rPr lang="nl-NL" dirty="0" smtClean="0"/>
              <a:t>  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12</a:t>
            </a:fld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26 </a:t>
            </a:r>
            <a:r>
              <a:rPr lang="en-US" dirty="0" err="1" smtClean="0"/>
              <a:t>april</a:t>
            </a:r>
            <a:r>
              <a:rPr lang="en-US" dirty="0" smtClean="0"/>
              <a:t> 2017                                                                                                FRED VAN IDDEKINGE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105608" y="543276"/>
            <a:ext cx="5731829" cy="93462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VEILIGE DE HAVILLAND DH-106 COMET 4B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 smtClean="0"/>
              <a:t>motorinlaten</a:t>
            </a:r>
            <a:r>
              <a:rPr lang="en-US" dirty="0" smtClean="0"/>
              <a:t> en </a:t>
            </a:r>
            <a:r>
              <a:rPr lang="en-US" dirty="0" err="1" smtClean="0"/>
              <a:t>langere</a:t>
            </a:r>
            <a:r>
              <a:rPr lang="en-US" dirty="0" smtClean="0"/>
              <a:t> romp met </a:t>
            </a:r>
            <a:r>
              <a:rPr lang="en-US" dirty="0" err="1" smtClean="0"/>
              <a:t>ronde</a:t>
            </a:r>
            <a:r>
              <a:rPr lang="en-US" dirty="0" smtClean="0"/>
              <a:t> ramen)</a:t>
            </a:r>
            <a:endParaRPr lang="nl-NL" dirty="0"/>
          </a:p>
        </p:txBody>
      </p:sp>
      <p:pic>
        <p:nvPicPr>
          <p:cNvPr id="63491" name="Picture 3" descr="C:\Users\G72_B10sd\Documents\KIVI  RBT documenten\BEA_de_Havilland_DH-106_Comet_4B_Berlin.jpg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91" y="1937502"/>
            <a:ext cx="5622652" cy="415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DWARSDOORSNEDE 1960 CHEVROLET </a:t>
            </a:r>
            <a:r>
              <a:rPr lang="en-US" dirty="0" smtClean="0"/>
              <a:t>CORVAIR</a:t>
            </a:r>
            <a:endParaRPr lang="nl-NL" dirty="0" smtClean="0"/>
          </a:p>
        </p:txBody>
      </p:sp>
      <p:pic>
        <p:nvPicPr>
          <p:cNvPr id="11" name="Picture 2" descr="C:\Users\G72_B10sd\Documents\KIVI  RBT documenten\Doorsnede Corvair-1960-04.jpg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136" y="1677988"/>
            <a:ext cx="6861516" cy="454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Vandaag juni 2017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Hoofdthema</a:t>
            </a:r>
          </a:p>
          <a:p>
            <a:pPr algn="ctr">
              <a:buNone/>
            </a:pPr>
            <a:r>
              <a:rPr lang="nl-NL" b="1" dirty="0" smtClean="0">
                <a:solidFill>
                  <a:srgbClr val="FF0000"/>
                </a:solidFill>
              </a:rPr>
              <a:t>Niet-rationele beslissingen in de techniek</a:t>
            </a:r>
          </a:p>
          <a:p>
            <a:pPr>
              <a:buNone/>
            </a:pPr>
            <a:r>
              <a:rPr lang="nl-NL" dirty="0" smtClean="0"/>
              <a:t>Hoe</a:t>
            </a:r>
          </a:p>
          <a:p>
            <a:pPr>
              <a:buFontTx/>
              <a:buChar char="-"/>
            </a:pPr>
            <a:r>
              <a:rPr lang="nl-NL" dirty="0" smtClean="0"/>
              <a:t>Irrationele argumenten herkennen</a:t>
            </a:r>
          </a:p>
          <a:p>
            <a:pPr>
              <a:buFontTx/>
              <a:buChar char="-"/>
            </a:pPr>
            <a:r>
              <a:rPr lang="nl-NL" dirty="0" smtClean="0"/>
              <a:t>Hoe emotionele beslissingen tot stand komen</a:t>
            </a:r>
          </a:p>
          <a:p>
            <a:pPr>
              <a:buFontTx/>
              <a:buChar char="-"/>
            </a:pPr>
            <a:r>
              <a:rPr lang="nl-NL" dirty="0" smtClean="0"/>
              <a:t>Onvermijdelijk in bepaalde gevallen</a:t>
            </a:r>
          </a:p>
          <a:p>
            <a:pPr>
              <a:buFontTx/>
              <a:buChar char="-"/>
            </a:pPr>
            <a:r>
              <a:rPr lang="nl-NL" dirty="0" smtClean="0"/>
              <a:t>Hoe er mee om te gaan zonder stress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15</a:t>
            </a:fld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r"/>
            <a:r>
              <a:rPr lang="nl-NL" dirty="0" smtClean="0"/>
              <a:t>Handvatten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r>
              <a:rPr lang="nl-NL" dirty="0" err="1" smtClean="0"/>
              <a:t>Iso</a:t>
            </a:r>
            <a:r>
              <a:rPr lang="nl-NL" dirty="0" smtClean="0"/>
              <a:t> 31000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r>
              <a:rPr lang="nl-NL" dirty="0" err="1" smtClean="0"/>
              <a:t>xRM-model</a:t>
            </a:r>
            <a:endParaRPr lang="nl-NL" dirty="0"/>
          </a:p>
        </p:txBody>
      </p:sp>
      <p:pic>
        <p:nvPicPr>
          <p:cNvPr id="9" name="Afbeelding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  <p:pic>
        <p:nvPicPr>
          <p:cNvPr id="10" name="Tijdelijke aanduiding voor inhoud 9" descr="ISO31000_proces_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2856"/>
            <a:ext cx="40401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ject 2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276872"/>
            <a:ext cx="40417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16</a:t>
            </a:fld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r"/>
            <a:r>
              <a:rPr lang="nl-NL" b="1" dirty="0" smtClean="0"/>
              <a:t>RBT Programma </a:t>
            </a:r>
            <a:r>
              <a:rPr lang="nl-NL" b="1" dirty="0" smtClean="0"/>
              <a:t>Commissie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Ir. Drs. Fred van  </a:t>
            </a:r>
            <a:r>
              <a:rPr lang="nl-NL" dirty="0" err="1" smtClean="0"/>
              <a:t>Iddekinge</a:t>
            </a:r>
            <a:endParaRPr lang="nl-NL" dirty="0" smtClean="0"/>
          </a:p>
          <a:p>
            <a:r>
              <a:rPr lang="nl-NL" dirty="0" smtClean="0"/>
              <a:t>Dr. Ir. Harry </a:t>
            </a:r>
            <a:r>
              <a:rPr lang="nl-NL" dirty="0" err="1" smtClean="0"/>
              <a:t>Spaas</a:t>
            </a:r>
            <a:endParaRPr lang="nl-NL" dirty="0" smtClean="0"/>
          </a:p>
          <a:p>
            <a:r>
              <a:rPr lang="nl-NL" dirty="0" smtClean="0"/>
              <a:t>Mr. Ing. John van der Puil</a:t>
            </a:r>
          </a:p>
          <a:p>
            <a:pPr>
              <a:buNone/>
            </a:pPr>
            <a:r>
              <a:rPr lang="nl-NL" dirty="0" smtClean="0"/>
              <a:t>Ondersteuning Ir. Arie Quik</a:t>
            </a:r>
            <a:r>
              <a:rPr lang="nl-NL" smtClean="0"/>
              <a:t>, secretaris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Vervangt de vroegere werkgroepen </a:t>
            </a:r>
          </a:p>
          <a:p>
            <a:pPr>
              <a:buNone/>
            </a:pPr>
            <a:r>
              <a:rPr lang="nl-NL" dirty="0" smtClean="0"/>
              <a:t>A&amp;O</a:t>
            </a:r>
          </a:p>
          <a:p>
            <a:pPr>
              <a:buNone/>
            </a:pPr>
            <a:r>
              <a:rPr lang="nl-NL" dirty="0" smtClean="0"/>
              <a:t>P&amp;I</a:t>
            </a:r>
          </a:p>
          <a:p>
            <a:pPr>
              <a:buNone/>
            </a:pPr>
            <a:r>
              <a:rPr lang="nl-NL" dirty="0" smtClean="0"/>
              <a:t>C&amp;I</a:t>
            </a:r>
          </a:p>
          <a:p>
            <a:pPr>
              <a:buNone/>
            </a:pPr>
            <a:r>
              <a:rPr lang="nl-NL" dirty="0" smtClean="0"/>
              <a:t>Is verantwoordelijk voor het jaarprogramma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7544" y="188640"/>
            <a:ext cx="1439762" cy="1078252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17</a:t>
            </a:fld>
            <a:endParaRPr 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b="1" dirty="0" smtClean="0"/>
              <a:t>Nu </a:t>
            </a:r>
            <a:r>
              <a:rPr lang="nl-NL" b="1" dirty="0" smtClean="0"/>
              <a:t>RBT in actie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Uitwisselen van kennis</a:t>
            </a:r>
          </a:p>
          <a:p>
            <a:r>
              <a:rPr lang="nl-NL" dirty="0" smtClean="0"/>
              <a:t>Discussies aan de hand van de cases</a:t>
            </a:r>
          </a:p>
          <a:p>
            <a:r>
              <a:rPr lang="nl-NL" dirty="0" smtClean="0"/>
              <a:t>Gezamenlijk tot een opvatting komen</a:t>
            </a:r>
          </a:p>
          <a:p>
            <a:r>
              <a:rPr lang="nl-NL" dirty="0" smtClean="0"/>
              <a:t>Individueel invullen antwoorden met MC</a:t>
            </a:r>
          </a:p>
          <a:p>
            <a:r>
              <a:rPr lang="nl-NL" dirty="0" smtClean="0"/>
              <a:t>Antwoorden inleveren</a:t>
            </a:r>
          </a:p>
          <a:p>
            <a:endParaRPr lang="nl-NL" dirty="0" smtClean="0"/>
          </a:p>
          <a:p>
            <a:r>
              <a:rPr lang="nl-NL" dirty="0" smtClean="0"/>
              <a:t>Vragen?</a:t>
            </a:r>
          </a:p>
          <a:p>
            <a:r>
              <a:rPr lang="nl-NL" dirty="0" smtClean="0"/>
              <a:t>Dan - Indeling in groepen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3568" y="404664"/>
            <a:ext cx="1439762" cy="1078252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18</a:t>
            </a:fld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3600" b="1" dirty="0" smtClean="0"/>
              <a:t>Risicobeheer een logisch proces 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Vandaag - Derde werksymposium in een serie</a:t>
            </a:r>
          </a:p>
          <a:p>
            <a:r>
              <a:rPr lang="nl-NL" dirty="0" smtClean="0"/>
              <a:t>Voorgaande werkbijeenkomsten</a:t>
            </a:r>
          </a:p>
          <a:p>
            <a:pPr>
              <a:buNone/>
            </a:pPr>
            <a:r>
              <a:rPr lang="nl-NL" dirty="0" smtClean="0"/>
              <a:t>	9 maart 2016 en</a:t>
            </a:r>
          </a:p>
          <a:p>
            <a:pPr>
              <a:buNone/>
            </a:pPr>
            <a:r>
              <a:rPr lang="nl-NL" dirty="0" smtClean="0"/>
              <a:t>	26 april 2017.</a:t>
            </a:r>
          </a:p>
          <a:p>
            <a:r>
              <a:rPr lang="nl-NL" dirty="0" smtClean="0"/>
              <a:t>Indien deze vorm van kennisuitwisseling u bevalt – volgend seizoen voortzetting van deze serie.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467544" y="2348880"/>
            <a:ext cx="8208912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nl-NL" sz="2400" b="0" dirty="0" smtClean="0"/>
              <a:t>W o r k s h o p</a:t>
            </a:r>
            <a:endParaRPr lang="nl-NL" sz="1400" b="0" dirty="0" smtClean="0"/>
          </a:p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nl-NL" sz="3200" b="1" dirty="0">
                <a:solidFill>
                  <a:srgbClr val="FF0000"/>
                </a:solidFill>
                <a:latin typeface="Arial"/>
                <a:cs typeface="Arial"/>
              </a:rPr>
              <a:t>Welk risico in welk kenniskwadrant</a:t>
            </a:r>
            <a:r>
              <a:rPr lang="nl-NL" sz="3200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nl-NL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nl-NL" sz="2300" b="0" i="1" dirty="0" smtClean="0">
                <a:solidFill>
                  <a:srgbClr val="000000"/>
                </a:solidFill>
              </a:rPr>
              <a:t>Het 4-kwadrantenkennismodel en</a:t>
            </a:r>
            <a:br>
              <a:rPr lang="nl-NL" sz="2300" b="0" i="1" dirty="0" smtClean="0">
                <a:solidFill>
                  <a:srgbClr val="000000"/>
                </a:solidFill>
              </a:rPr>
            </a:br>
            <a:r>
              <a:rPr lang="nl-NL" sz="2300" b="0" i="1" dirty="0" smtClean="0">
                <a:solidFill>
                  <a:srgbClr val="000000"/>
                </a:solidFill>
              </a:rPr>
              <a:t>Witte </a:t>
            </a:r>
            <a:r>
              <a:rPr lang="nl-NL" sz="2300" b="0" i="1" dirty="0" smtClean="0">
                <a:solidFill>
                  <a:srgbClr val="000000"/>
                </a:solidFill>
              </a:rPr>
              <a:t>en </a:t>
            </a:r>
            <a:r>
              <a:rPr lang="nl-NL" sz="2300" b="0" i="1" dirty="0" smtClean="0">
                <a:solidFill>
                  <a:srgbClr val="000000"/>
                </a:solidFill>
              </a:rPr>
              <a:t>Blinde </a:t>
            </a:r>
            <a:r>
              <a:rPr lang="nl-NL" sz="2300" b="0" i="1" dirty="0" smtClean="0">
                <a:solidFill>
                  <a:srgbClr val="000000"/>
                </a:solidFill>
              </a:rPr>
              <a:t>vlekken bij risicomanagement</a:t>
            </a:r>
          </a:p>
          <a:p>
            <a:pPr algn="ctr">
              <a:lnSpc>
                <a:spcPct val="120000"/>
              </a:lnSpc>
            </a:pPr>
            <a:endParaRPr lang="nl-NL" b="0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nl-NL" sz="1600" b="0" dirty="0" smtClean="0">
                <a:solidFill>
                  <a:srgbClr val="000000"/>
                </a:solidFill>
              </a:rPr>
              <a:t>9 maart 2016</a:t>
            </a:r>
          </a:p>
        </p:txBody>
      </p:sp>
      <p:grpSp>
        <p:nvGrpSpPr>
          <p:cNvPr id="3" name="Groeperen 3"/>
          <p:cNvGrpSpPr/>
          <p:nvPr/>
        </p:nvGrpSpPr>
        <p:grpSpPr>
          <a:xfrm>
            <a:off x="3059832" y="284825"/>
            <a:ext cx="3024336" cy="1824300"/>
            <a:chOff x="3059832" y="476672"/>
            <a:chExt cx="3024336" cy="1824300"/>
          </a:xfrm>
        </p:grpSpPr>
        <p:pic>
          <p:nvPicPr>
            <p:cNvPr id="8" name="Afbeelding 7" descr="Logo 2014 (334x160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9460" y="476672"/>
              <a:ext cx="2545080" cy="1219200"/>
            </a:xfrm>
            <a:prstGeom prst="rect">
              <a:avLst/>
            </a:prstGeom>
          </p:spPr>
        </p:pic>
        <p:sp>
          <p:nvSpPr>
            <p:cNvPr id="2" name="Tekstvak 1"/>
            <p:cNvSpPr txBox="1"/>
            <p:nvPr/>
          </p:nvSpPr>
          <p:spPr>
            <a:xfrm>
              <a:off x="3059832" y="1700808"/>
              <a:ext cx="30243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400" dirty="0"/>
                <a:t>Risico Beheer &amp; </a:t>
              </a:r>
              <a:r>
                <a:rPr lang="nl-NL" sz="1400" dirty="0" smtClean="0"/>
                <a:t>Techniek</a:t>
              </a:r>
            </a:p>
            <a:p>
              <a:pPr algn="ctr">
                <a:spcAft>
                  <a:spcPts val="600"/>
                </a:spcAft>
              </a:pPr>
              <a:r>
                <a:rPr lang="nl-NL" sz="1400" b="0" i="1" dirty="0" smtClean="0"/>
                <a:t>Werkgroep </a:t>
              </a:r>
              <a:r>
                <a:rPr lang="nl-NL" sz="1400" b="0" i="1" dirty="0"/>
                <a:t>Analyse &amp; </a:t>
              </a:r>
              <a:r>
                <a:rPr lang="nl-NL" sz="1400" b="0" i="1" dirty="0" smtClean="0"/>
                <a:t>Ontwikkeling</a:t>
              </a:r>
              <a:endParaRPr lang="nl-NL" sz="1400" dirty="0"/>
            </a:p>
          </p:txBody>
        </p:sp>
      </p:grp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0929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32848" cy="5544616"/>
          </a:xfrm>
          <a:prstGeom prst="rect">
            <a:avLst/>
          </a:prstGeom>
          <a:noFill/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539552" y="1628800"/>
          <a:ext cx="8064896" cy="3456384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2071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latin typeface="Arial"/>
                          <a:ea typeface="Calibri"/>
                          <a:cs typeface="Times New Roman"/>
                        </a:rPr>
                        <a:t>Gehanteerde </a:t>
                      </a:r>
                      <a:r>
                        <a:rPr lang="nl-NL" sz="2400" dirty="0">
                          <a:latin typeface="Arial"/>
                          <a:ea typeface="Calibri"/>
                          <a:cs typeface="Times New Roman"/>
                        </a:rPr>
                        <a:t>definitie van risico (ISO 31000</a:t>
                      </a:r>
                      <a:r>
                        <a:rPr lang="nl-NL" sz="2400" dirty="0" smtClean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latin typeface="Arial"/>
                          <a:ea typeface="Calibri"/>
                          <a:cs typeface="Times New Roman"/>
                        </a:rPr>
                        <a:t>Voor</a:t>
                      </a:r>
                      <a:r>
                        <a:rPr lang="nl-NL" sz="2400" baseline="0" dirty="0" smtClean="0">
                          <a:latin typeface="Arial"/>
                          <a:ea typeface="Calibri"/>
                          <a:cs typeface="Times New Roman"/>
                        </a:rPr>
                        <a:t> deel 1 </a:t>
                      </a:r>
                      <a:r>
                        <a:rPr lang="nl-NL" sz="2400" baseline="0" dirty="0" smtClean="0">
                          <a:latin typeface="Arial"/>
                          <a:ea typeface="Calibri"/>
                          <a:cs typeface="Times New Roman"/>
                        </a:rPr>
                        <a:t>Werksymposium april 2017</a:t>
                      </a:r>
                      <a:endParaRPr lang="nl-N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8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latin typeface="Arial"/>
                          <a:ea typeface="Calibri"/>
                          <a:cs typeface="Times New Roman"/>
                        </a:rPr>
                        <a:t>Risico is het effect van onzekerheid </a:t>
                      </a:r>
                      <a:endParaRPr lang="nl-NL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latin typeface="Arial"/>
                          <a:ea typeface="Calibri"/>
                          <a:cs typeface="Times New Roman"/>
                        </a:rPr>
                        <a:t>op </a:t>
                      </a:r>
                      <a:r>
                        <a:rPr lang="nl-NL" sz="2400" b="1" dirty="0">
                          <a:latin typeface="Arial"/>
                          <a:ea typeface="Calibri"/>
                          <a:cs typeface="Times New Roman"/>
                        </a:rPr>
                        <a:t>het behalen van doelstellingen</a:t>
                      </a:r>
                      <a:r>
                        <a:rPr lang="nl-NL" sz="11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>
            <a:normAutofit/>
          </a:bodyPr>
          <a:lstStyle/>
          <a:p>
            <a:r>
              <a:rPr lang="nl-NL" sz="3600" dirty="0"/>
              <a:t>17. Tacoma </a:t>
            </a:r>
            <a:r>
              <a:rPr lang="nl-NL" sz="3600" dirty="0" err="1"/>
              <a:t>Narrows</a:t>
            </a:r>
            <a:r>
              <a:rPr lang="nl-NL" sz="3600" dirty="0"/>
              <a:t> Bridge, 1940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207034" y="764705"/>
            <a:ext cx="5085046" cy="1296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Vier maanden na ingebruikname </a:t>
            </a:r>
            <a:r>
              <a:rPr lang="nl-NL" dirty="0" smtClean="0"/>
              <a:t>ingestort </a:t>
            </a:r>
            <a:r>
              <a:rPr lang="nl-NL" dirty="0"/>
              <a:t>hevige </a:t>
            </a:r>
            <a:r>
              <a:rPr lang="nl-NL" dirty="0" smtClean="0"/>
              <a:t>wind: 68 </a:t>
            </a:r>
            <a:r>
              <a:rPr lang="nl-NL" dirty="0" smtClean="0"/>
              <a:t>km/u.</a:t>
            </a:r>
          </a:p>
          <a:p>
            <a:pPr marL="0" indent="0">
              <a:buNone/>
            </a:pPr>
            <a:r>
              <a:rPr lang="nl-NL" dirty="0" smtClean="0"/>
              <a:t>Rampen lokken nieuwe regels uit.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 dirty="0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 dirty="0"/>
          </a:p>
        </p:txBody>
      </p:sp>
      <p:pic>
        <p:nvPicPr>
          <p:cNvPr id="10" name="Tijdelijke aanduiding voor inhoud 6"/>
          <p:cNvPicPr>
            <a:picLocks noChangeAspect="1"/>
          </p:cNvPicPr>
          <p:nvPr/>
        </p:nvPicPr>
        <p:blipFill>
          <a:blip r:embed="rId2" cstate="print"/>
          <a:srcRect t="11406" b="11406"/>
          <a:stretch>
            <a:fillRect/>
          </a:stretch>
        </p:blipFill>
        <p:spPr>
          <a:xfrm>
            <a:off x="1309122" y="2060848"/>
            <a:ext cx="7834878" cy="4660627"/>
          </a:xfrm>
          <a:prstGeom prst="rect">
            <a:avLst/>
          </a:prstGeom>
        </p:spPr>
      </p:pic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732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4K-model</a:t>
            </a:r>
            <a:br>
              <a:rPr lang="nl-NL" b="1" dirty="0" smtClean="0"/>
            </a:br>
            <a:r>
              <a:rPr lang="nl-NL" b="1" dirty="0" smtClean="0"/>
              <a:t> werkgroep maart 2016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nl-NL" dirty="0" smtClean="0"/>
              <a:t>Toewijzen incidenten aan velden</a:t>
            </a:r>
          </a:p>
          <a:p>
            <a:r>
              <a:rPr lang="nl-NL" dirty="0" smtClean="0"/>
              <a:t>Beperking tot projecten – 3 elementen</a:t>
            </a:r>
          </a:p>
          <a:p>
            <a:r>
              <a:rPr lang="nl-NL" dirty="0" smtClean="0"/>
              <a:t>Beperking tot technische projecten</a:t>
            </a:r>
          </a:p>
          <a:p>
            <a:r>
              <a:rPr lang="nl-NL" dirty="0" smtClean="0"/>
              <a:t>Beperking tot moment tekenen contract</a:t>
            </a:r>
          </a:p>
          <a:p>
            <a:r>
              <a:rPr lang="nl-NL" dirty="0" smtClean="0"/>
              <a:t>Veronderstelling transparantie OG - ON 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476672"/>
            <a:ext cx="1439762" cy="1078252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7</a:t>
            </a:fld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3600" dirty="0" smtClean="0"/>
              <a:t>Risicobereidheid verandert met de tijd 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8</a:t>
            </a:fld>
            <a:endParaRPr lang="nl-NL"/>
          </a:p>
        </p:txBody>
      </p:sp>
      <p:pic>
        <p:nvPicPr>
          <p:cNvPr id="7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569" b="10569"/>
          <a:stretch>
            <a:fillRect/>
          </a:stretch>
        </p:blipFill>
        <p:spPr>
          <a:xfrm>
            <a:off x="4157844" y="3429000"/>
            <a:ext cx="4633706" cy="28629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143857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4000" b="1" dirty="0" smtClean="0"/>
              <a:t>Wat leerden we maart 2016?</a:t>
            </a:r>
            <a:br>
              <a:rPr lang="nl-NL" sz="4000" b="1" dirty="0" smtClean="0"/>
            </a:br>
            <a:r>
              <a:rPr lang="nl-NL" sz="3600" dirty="0" smtClean="0"/>
              <a:t>Functionele eisen versus esthetiek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Cultuur – spiegelgladde brug Venetië, </a:t>
            </a:r>
          </a:p>
          <a:p>
            <a:pPr>
              <a:buNone/>
            </a:pPr>
            <a:r>
              <a:rPr lang="nl-NL" dirty="0" smtClean="0"/>
              <a:t>	maar beeldschoon ontwerp</a:t>
            </a:r>
          </a:p>
          <a:p>
            <a:r>
              <a:rPr lang="nl-NL" dirty="0" smtClean="0"/>
              <a:t>Tijdsbeeld i.c. risicobereidheid - </a:t>
            </a:r>
            <a:r>
              <a:rPr lang="nl-NL" dirty="0" smtClean="0"/>
              <a:t>Liberty schepen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dirty="0" err="1" smtClean="0"/>
              <a:t>Prestigeuse</a:t>
            </a:r>
            <a:r>
              <a:rPr lang="nl-NL" dirty="0" smtClean="0"/>
              <a:t> objecten - </a:t>
            </a:r>
            <a:r>
              <a:rPr lang="nl-NL" dirty="0" err="1" smtClean="0"/>
              <a:t>Glasgow</a:t>
            </a:r>
            <a:r>
              <a:rPr lang="nl-NL" dirty="0" smtClean="0"/>
              <a:t> </a:t>
            </a:r>
            <a:r>
              <a:rPr lang="nl-NL" dirty="0" err="1" smtClean="0"/>
              <a:t>tower</a:t>
            </a:r>
            <a:endParaRPr lang="nl-NL" dirty="0" smtClean="0"/>
          </a:p>
          <a:p>
            <a:r>
              <a:rPr lang="nl-NL" dirty="0" smtClean="0"/>
              <a:t>Verantwoordelijkheid ingenieur gaat boven voorschreven technische norm –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verf in garantieperiode</a:t>
            </a:r>
          </a:p>
          <a:p>
            <a:r>
              <a:rPr lang="nl-NL" dirty="0" smtClean="0"/>
              <a:t>Ontwikkeling van de technologie –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err="1" smtClean="0"/>
              <a:t>Tacoma</a:t>
            </a:r>
            <a:r>
              <a:rPr lang="nl-NL" dirty="0" smtClean="0"/>
              <a:t> </a:t>
            </a:r>
            <a:r>
              <a:rPr lang="nl-NL" dirty="0" err="1" smtClean="0"/>
              <a:t>Harris</a:t>
            </a:r>
            <a:r>
              <a:rPr lang="nl-NL" dirty="0" smtClean="0"/>
              <a:t> brug – </a:t>
            </a:r>
            <a:r>
              <a:rPr lang="nl-NL" dirty="0" err="1" smtClean="0"/>
              <a:t>Havilland</a:t>
            </a:r>
            <a:r>
              <a:rPr lang="nl-NL" dirty="0" smtClean="0"/>
              <a:t> </a:t>
            </a:r>
            <a:r>
              <a:rPr lang="nl-NL" dirty="0" err="1" smtClean="0"/>
              <a:t>Comet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1439762" cy="1078252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juni 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RBT Werksymposium juni 2017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4A2F-A811-4146-B99D-BF767543FA0A}" type="slidenum">
              <a:rPr lang="nl-NL" smtClean="0"/>
              <a:t>9</a:t>
            </a:fld>
            <a:endParaRPr lang="nl-NL"/>
          </a:p>
        </p:txBody>
      </p:sp>
      <p:pic>
        <p:nvPicPr>
          <p:cNvPr id="8" name="Tijdelijke aanduiding voor inhoud 6"/>
          <p:cNvPicPr>
            <a:picLocks noChangeAspect="1"/>
          </p:cNvPicPr>
          <p:nvPr/>
        </p:nvPicPr>
        <p:blipFill>
          <a:blip r:embed="rId3" cstate="print"/>
          <a:srcRect t="8462" b="8462"/>
          <a:stretch>
            <a:fillRect/>
          </a:stretch>
        </p:blipFill>
        <p:spPr>
          <a:xfrm>
            <a:off x="467544" y="1484784"/>
            <a:ext cx="8373616" cy="4937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464</Words>
  <Application>Microsoft Office PowerPoint</Application>
  <PresentationFormat>Diavoorstelling 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KIVI-RBT  PROGRAMMA COMMISSIE   Mr. Ing. John van der Puil Introductie en opening </vt:lpstr>
      <vt:lpstr>Risicobeheer een logisch proces </vt:lpstr>
      <vt:lpstr>Dia 3</vt:lpstr>
      <vt:lpstr>Dia 4</vt:lpstr>
      <vt:lpstr>Dia 5</vt:lpstr>
      <vt:lpstr>17. Tacoma Narrows Bridge, 1940</vt:lpstr>
      <vt:lpstr>4K-model  werkgroep maart 2016</vt:lpstr>
      <vt:lpstr>Risicobereidheid verandert met de tijd </vt:lpstr>
      <vt:lpstr>Wat leerden we maart 2016? Functionele eisen versus esthetiek</vt:lpstr>
      <vt:lpstr>Wat leerden we  april 2017?</vt:lpstr>
      <vt:lpstr>De brug bij Alphen</vt:lpstr>
      <vt:lpstr>Wat leerden we april 2017?(2)</vt:lpstr>
      <vt:lpstr>Dia 13</vt:lpstr>
      <vt:lpstr>Dia 14</vt:lpstr>
      <vt:lpstr>Vandaag juni 2017</vt:lpstr>
      <vt:lpstr>Handvatten</vt:lpstr>
      <vt:lpstr>RBT Programma Commissie</vt:lpstr>
      <vt:lpstr>Nu RBT in actie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JP</dc:creator>
  <cp:lastModifiedBy>JP</cp:lastModifiedBy>
  <cp:revision>23</cp:revision>
  <dcterms:created xsi:type="dcterms:W3CDTF">2017-05-19T15:59:14Z</dcterms:created>
  <dcterms:modified xsi:type="dcterms:W3CDTF">2017-05-19T22:32:07Z</dcterms:modified>
</cp:coreProperties>
</file>